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66C"/>
    <a:srgbClr val="6F2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3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7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80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29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0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9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7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34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9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6FD1C3-D1DE-4A68-9EFC-0B205266545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D7A080-751F-4DE3-BA87-E6E15BB3ABA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endParaRPr lang="fr-FR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414338" y="414338"/>
            <a:ext cx="113728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Projet </a:t>
            </a:r>
            <a:r>
              <a:rPr lang="fr-FR" sz="8000" b="1" dirty="0" smtClean="0">
                <a:solidFill>
                  <a:srgbClr val="0070C0"/>
                </a:solidFill>
              </a:rPr>
              <a:t>Classe numérique</a:t>
            </a:r>
            <a:r>
              <a:rPr lang="fr-FR" sz="8000" dirty="0" smtClean="0"/>
              <a:t> </a:t>
            </a:r>
            <a:r>
              <a:rPr lang="fr-FR" sz="8800" dirty="0" smtClean="0"/>
              <a:t>en </a:t>
            </a:r>
          </a:p>
          <a:p>
            <a:pPr algn="ctr"/>
            <a:r>
              <a:rPr lang="fr-FR" sz="8800" b="1" i="1" dirty="0" smtClean="0"/>
              <a:t>Sciences de la Vie et de la Terre</a:t>
            </a:r>
            <a:endParaRPr lang="fr-FR" sz="8800" b="1" i="1" dirty="0"/>
          </a:p>
        </p:txBody>
      </p:sp>
    </p:spTree>
    <p:extLst>
      <p:ext uri="{BB962C8B-B14F-4D97-AF65-F5344CB8AC3E}">
        <p14:creationId xmlns:p14="http://schemas.microsoft.com/office/powerpoint/2010/main" val="9924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025" y="157163"/>
            <a:ext cx="11801475" cy="607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0025" y="157163"/>
            <a:ext cx="1180147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i="1" kern="150" dirty="0" smtClean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LA RESPIRATION DES ÊTRES VIVANTS</a:t>
            </a:r>
            <a:endParaRPr lang="fr-FR" sz="28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/>
            <a:r>
              <a:rPr lang="fr-FR" sz="2800" b="1" i="1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Térence et </a:t>
            </a:r>
            <a:r>
              <a:rPr lang="fr-FR" sz="2800" b="1" i="1" dirty="0" err="1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Rauwann</a:t>
            </a:r>
            <a:r>
              <a:rPr lang="fr-FR" sz="2800" b="1" i="1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, 5èmeB</a:t>
            </a:r>
          </a:p>
          <a:p>
            <a:pPr algn="ctr"/>
            <a:endParaRPr lang="fr-FR" sz="2800" b="1" i="1" dirty="0" smtClean="0">
              <a:solidFill>
                <a:srgbClr val="000000"/>
              </a:solidFill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fr-FR" sz="3200" b="1" i="1" kern="150" dirty="0" smtClean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Problème:</a:t>
            </a:r>
            <a:r>
              <a:rPr lang="fr-FR" sz="3200" b="1" i="1" kern="150" dirty="0" smtClean="0">
                <a:solidFill>
                  <a:srgbClr val="0000CC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fr-FR" sz="32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Est-ce que les plantes respirent comme les animaux ?</a:t>
            </a:r>
            <a:endParaRPr lang="fr-FR" sz="32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fr-FR" sz="32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 </a:t>
            </a:r>
            <a:endParaRPr lang="fr-FR" sz="3200" kern="150" dirty="0"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fr-FR" sz="3200" b="1" i="1" kern="150" dirty="0" smtClean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hypothèses:</a:t>
            </a:r>
            <a:endParaRPr lang="fr-FR" sz="32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fr-FR" sz="32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1) « non les végétaux prennent  du dioxyde de carbone et rejettent du dioxygène ».</a:t>
            </a:r>
            <a:endParaRPr lang="fr-FR" sz="32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fr-FR" sz="32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2) « oui les plantes respirent comme les animaux ».</a:t>
            </a:r>
            <a:endParaRPr lang="fr-FR" sz="32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fr-FR" sz="32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 </a:t>
            </a:r>
            <a:endParaRPr lang="fr-FR" sz="32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fr-FR" sz="3200" b="1" i="1" kern="150" dirty="0" smtClean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Conséquences vérifiables : </a:t>
            </a:r>
            <a:r>
              <a:rPr lang="fr-FR" sz="32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Si les plantes respirent comme les animaux on va constater un rejet de dioxyde de carbone et une disparition de dioxygène dans un milieu .</a:t>
            </a:r>
            <a:endParaRPr lang="fr-FR" sz="3200" b="1" kern="150" dirty="0" smtClean="0">
              <a:effectLst/>
              <a:latin typeface="Liberation Sans" panose="020B0604020202020204" pitchFamily="34" charset="0"/>
              <a:ea typeface="Microsoft YaHei" panose="020B0503020204020204" pitchFamily="34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2031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5738" y="242888"/>
            <a:ext cx="1047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Expériences</a:t>
            </a:r>
            <a:r>
              <a:rPr lang="fr-FR" sz="2800" i="1" dirty="0" smtClean="0">
                <a:solidFill>
                  <a:srgbClr val="0000FF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fr-FR" sz="2800" dirty="0"/>
          </a:p>
        </p:txBody>
      </p:sp>
      <p:pic>
        <p:nvPicPr>
          <p:cNvPr id="5" name="Image2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1343025" y="1071563"/>
            <a:ext cx="9529763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1463" y="73335"/>
            <a:ext cx="116728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i="1" kern="150" dirty="0" smtClean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Résultats :</a:t>
            </a:r>
            <a:endParaRPr lang="fr-FR" sz="32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64571"/>
              </p:ext>
            </p:extLst>
          </p:nvPr>
        </p:nvGraphicFramePr>
        <p:xfrm>
          <a:off x="2031999" y="719666"/>
          <a:ext cx="9355140" cy="449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37"/>
                <a:gridCol w="1184009"/>
                <a:gridCol w="1315566"/>
                <a:gridCol w="1299121"/>
                <a:gridCol w="1193411"/>
                <a:gridCol w="1336448"/>
                <a:gridCol w="1336448"/>
              </a:tblGrid>
              <a:tr h="9886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Temps en minutes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10</a:t>
                      </a:r>
                      <a:endParaRPr lang="fr-FR" sz="2400" dirty="0"/>
                    </a:p>
                  </a:txBody>
                  <a:tcPr/>
                </a:tc>
              </a:tr>
              <a:tr h="1670586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Quantité de  O2 en %</a:t>
                      </a:r>
                    </a:p>
                    <a:p>
                      <a:r>
                        <a:rPr lang="fr-FR" sz="2400" b="1" i="1" dirty="0" smtClean="0"/>
                        <a:t>Montage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20,4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20,2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19,9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19,8</a:t>
                      </a:r>
                      <a:endParaRPr lang="fr-FR" sz="2400" dirty="0"/>
                    </a:p>
                  </a:txBody>
                  <a:tcPr/>
                </a:tc>
              </a:tr>
              <a:tr h="1836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Quantité de  O2 en %</a:t>
                      </a:r>
                    </a:p>
                    <a:p>
                      <a:r>
                        <a:rPr lang="fr-FR" sz="2400" b="1" i="1" dirty="0" smtClean="0"/>
                        <a:t>Expérience témoin</a:t>
                      </a:r>
                      <a:endParaRPr lang="fr-F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00063" y="5466110"/>
            <a:ext cx="1191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L'eau de chaux est devenue trouble</a:t>
            </a:r>
            <a:r>
              <a:rPr lang="fr-FR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.</a:t>
            </a:r>
            <a:endParaRPr lang="fr-FR" sz="16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579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3" y="200025"/>
            <a:ext cx="11801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000" i="1" kern="150" dirty="0" smtClean="0">
                <a:solidFill>
                  <a:srgbClr val="DC23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Conclusion : </a:t>
            </a:r>
            <a:r>
              <a:rPr lang="fr-FR" sz="40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La quantité de dioxygène qui diminue et l'eau de chaux troublée, montrent que la plante a pris du dioxygène et rejeté du dioxyde de carbone.</a:t>
            </a:r>
            <a:endParaRPr lang="fr-FR" sz="40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fr-FR" sz="4000" i="1" kern="150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 </a:t>
            </a:r>
            <a:endParaRPr lang="fr-FR" sz="4000" kern="150" dirty="0" smtClean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r>
              <a:rPr lang="fr-FR" sz="4000" i="1" dirty="0" smtClean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Notre 2ème hypothèse est vérifiée, la plante respire.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310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600" y="285750"/>
            <a:ext cx="117014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Avec les </a:t>
            </a:r>
            <a:r>
              <a:rPr lang="fr-FR" sz="8000" dirty="0" smtClean="0">
                <a:solidFill>
                  <a:srgbClr val="0070C0"/>
                </a:solidFill>
              </a:rPr>
              <a:t>élèves de la 5èmeB</a:t>
            </a:r>
          </a:p>
          <a:p>
            <a:r>
              <a:rPr lang="fr-FR" sz="8000" dirty="0" smtClean="0"/>
              <a:t>Du </a:t>
            </a:r>
            <a:r>
              <a:rPr lang="fr-FR" sz="8000" dirty="0" smtClean="0">
                <a:solidFill>
                  <a:srgbClr val="0070C0"/>
                </a:solidFill>
              </a:rPr>
              <a:t>collège </a:t>
            </a:r>
            <a:r>
              <a:rPr lang="fr-FR" sz="8000" dirty="0" err="1" smtClean="0">
                <a:solidFill>
                  <a:srgbClr val="0070C0"/>
                </a:solidFill>
              </a:rPr>
              <a:t>Réeberg</a:t>
            </a:r>
            <a:r>
              <a:rPr lang="fr-FR" sz="8000" dirty="0" smtClean="0">
                <a:solidFill>
                  <a:srgbClr val="0070C0"/>
                </a:solidFill>
              </a:rPr>
              <a:t> NERON</a:t>
            </a:r>
          </a:p>
          <a:p>
            <a:r>
              <a:rPr lang="fr-FR" sz="8000" dirty="0" smtClean="0"/>
              <a:t>Et le professeur Mme Clet</a:t>
            </a:r>
          </a:p>
          <a:p>
            <a:r>
              <a:rPr lang="fr-FR" sz="8000" dirty="0" smtClean="0"/>
              <a:t>Année scolaire 2015/2016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42144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738" y="214312"/>
            <a:ext cx="117871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000" dirty="0" smtClean="0"/>
          </a:p>
          <a:p>
            <a:pPr algn="ctr"/>
            <a:r>
              <a:rPr lang="fr-FR" sz="8000" dirty="0" smtClean="0">
                <a:solidFill>
                  <a:srgbClr val="6F2B7D"/>
                </a:solidFill>
              </a:rPr>
              <a:t>Pour </a:t>
            </a:r>
            <a:r>
              <a:rPr lang="fr-FR" sz="8000" dirty="0">
                <a:solidFill>
                  <a:srgbClr val="6F2B7D"/>
                </a:solidFill>
              </a:rPr>
              <a:t>l’intégration du numérique dans la discipline 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3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600" y="185738"/>
            <a:ext cx="11744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- Une recherche </a:t>
            </a:r>
            <a:r>
              <a:rPr lang="fr-FR" sz="4800" dirty="0"/>
              <a:t>documentaire sur internet </a:t>
            </a:r>
            <a:r>
              <a:rPr lang="fr-FR" sz="4800" dirty="0" smtClean="0"/>
              <a:t>et une </a:t>
            </a:r>
            <a:r>
              <a:rPr lang="fr-FR" sz="4800" dirty="0"/>
              <a:t>utilisation d’un logiciel de simulation sur l'alimentation</a:t>
            </a:r>
            <a:r>
              <a:rPr lang="fr-FR" sz="4800" dirty="0" smtClean="0"/>
              <a:t>.</a:t>
            </a:r>
          </a:p>
          <a:p>
            <a:pPr marL="685800" indent="-685800">
              <a:buFontTx/>
              <a:buChar char="-"/>
            </a:pPr>
            <a:endParaRPr lang="fr-FR" sz="4800" dirty="0"/>
          </a:p>
          <a:p>
            <a:r>
              <a:rPr lang="fr-FR" sz="4800" dirty="0"/>
              <a:t>- </a:t>
            </a:r>
            <a:r>
              <a:rPr lang="fr-FR" sz="4800" dirty="0" smtClean="0"/>
              <a:t>Une utilisation </a:t>
            </a:r>
            <a:r>
              <a:rPr lang="fr-FR" sz="4800" dirty="0"/>
              <a:t>systématique d’un </a:t>
            </a:r>
            <a:r>
              <a:rPr lang="fr-FR" sz="4800" dirty="0" err="1"/>
              <a:t>vidéo-projecteur</a:t>
            </a:r>
            <a:r>
              <a:rPr lang="fr-FR" sz="4800" dirty="0"/>
              <a:t>, d’une caméra numérique vidéo-projetée lors des observations au microscope.</a:t>
            </a:r>
          </a:p>
        </p:txBody>
      </p:sp>
    </p:spTree>
    <p:extLst>
      <p:ext uri="{BB962C8B-B14F-4D97-AF65-F5344CB8AC3E}">
        <p14:creationId xmlns:p14="http://schemas.microsoft.com/office/powerpoint/2010/main" val="11831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463" y="200025"/>
            <a:ext cx="116300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000" dirty="0" smtClean="0">
              <a:solidFill>
                <a:srgbClr val="6F2B7D"/>
              </a:solidFill>
            </a:endParaRPr>
          </a:p>
          <a:p>
            <a:pPr algn="ctr"/>
            <a:r>
              <a:rPr lang="fr-FR" sz="8000" dirty="0" smtClean="0">
                <a:solidFill>
                  <a:srgbClr val="6F2B7D"/>
                </a:solidFill>
              </a:rPr>
              <a:t>Pour </a:t>
            </a:r>
            <a:r>
              <a:rPr lang="fr-FR" sz="8000" dirty="0">
                <a:solidFill>
                  <a:srgbClr val="6F2B7D"/>
                </a:solidFill>
              </a:rPr>
              <a:t>des productions numériques lors des heures </a:t>
            </a:r>
            <a:r>
              <a:rPr lang="fr-FR" sz="8000" dirty="0" smtClean="0">
                <a:solidFill>
                  <a:srgbClr val="6F2B7D"/>
                </a:solidFill>
              </a:rPr>
              <a:t>«projet numérique»</a:t>
            </a:r>
            <a:r>
              <a:rPr lang="fr-FR" sz="8000" dirty="0">
                <a:solidFill>
                  <a:srgbClr val="6F2B7D"/>
                </a:solidFill>
              </a:rPr>
              <a:t> :</a:t>
            </a:r>
          </a:p>
          <a:p>
            <a:pPr algn="ctr"/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28642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038" y="271463"/>
            <a:ext cx="116300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600" dirty="0" smtClean="0"/>
          </a:p>
          <a:p>
            <a:r>
              <a:rPr lang="fr-FR" sz="6600" dirty="0" smtClean="0"/>
              <a:t>Dans </a:t>
            </a:r>
            <a:r>
              <a:rPr lang="fr-FR" sz="6600" dirty="0"/>
              <a:t>le cadre d’une démarche scientifique autour du thème de la respiration des plantes chlorophylliennes, </a:t>
            </a:r>
            <a:endParaRPr lang="fr-FR" sz="6600" dirty="0" smtClean="0"/>
          </a:p>
        </p:txBody>
      </p:sp>
    </p:spTree>
    <p:extLst>
      <p:ext uri="{BB962C8B-B14F-4D97-AF65-F5344CB8AC3E}">
        <p14:creationId xmlns:p14="http://schemas.microsoft.com/office/powerpoint/2010/main" val="2861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2888" y="242888"/>
            <a:ext cx="11787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 smtClean="0"/>
          </a:p>
          <a:p>
            <a:endParaRPr lang="fr-FR" sz="5400" dirty="0"/>
          </a:p>
          <a:p>
            <a:r>
              <a:rPr lang="fr-FR" sz="5400" dirty="0" smtClean="0"/>
              <a:t>utilisation de l’</a:t>
            </a:r>
            <a:r>
              <a:rPr lang="fr-FR" sz="5400" b="1" dirty="0" smtClean="0"/>
              <a:t>EXAO</a:t>
            </a:r>
            <a:r>
              <a:rPr lang="fr-FR" sz="5400" dirty="0" smtClean="0"/>
              <a:t> (</a:t>
            </a:r>
            <a:r>
              <a:rPr lang="fr-FR" sz="5400" dirty="0" err="1" smtClean="0"/>
              <a:t>EXpérimentation</a:t>
            </a:r>
            <a:r>
              <a:rPr lang="fr-FR" sz="5400" dirty="0" smtClean="0"/>
              <a:t> Assistée par Ordinateur) pour 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2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025" y="128588"/>
            <a:ext cx="116443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●la réalisation </a:t>
            </a:r>
            <a:r>
              <a:rPr lang="fr-FR" sz="4400" dirty="0"/>
              <a:t>de mesures avec utilisation de capteurs numériques,   </a:t>
            </a:r>
            <a:endParaRPr lang="fr-FR" sz="4400" dirty="0" smtClean="0"/>
          </a:p>
          <a:p>
            <a:endParaRPr lang="fr-FR" sz="4400" dirty="0"/>
          </a:p>
          <a:p>
            <a:r>
              <a:rPr lang="fr-FR" sz="4400" dirty="0" smtClean="0"/>
              <a:t>      </a:t>
            </a:r>
          </a:p>
          <a:p>
            <a:r>
              <a:rPr lang="fr-FR" sz="4400" dirty="0" smtClean="0"/>
              <a:t>●la production </a:t>
            </a:r>
            <a:r>
              <a:rPr lang="fr-FR" sz="4400" dirty="0"/>
              <a:t>de fiches de synthèse (logiciels de traitement de texte, Paint, tableur) sur cette démarche scientifique à mettre sur le  site du collège.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875" y="114300"/>
            <a:ext cx="11830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60266C"/>
                </a:solidFill>
              </a:rPr>
              <a:t>Productions d’élèves de la classe numérique en S.V.T</a:t>
            </a:r>
            <a:endParaRPr lang="fr-FR" sz="8000" dirty="0">
              <a:solidFill>
                <a:srgbClr val="60266C"/>
              </a:solidFill>
            </a:endParaRPr>
          </a:p>
        </p:txBody>
      </p:sp>
      <p:pic>
        <p:nvPicPr>
          <p:cNvPr id="5" name="Image1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3489483" y="2540257"/>
            <a:ext cx="4911567" cy="35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</TotalTime>
  <Words>226</Words>
  <Application>Microsoft Office PowerPoint</Application>
  <PresentationFormat>Grand écran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Microsoft YaHei</vt:lpstr>
      <vt:lpstr>SimSun</vt:lpstr>
      <vt:lpstr>Arial</vt:lpstr>
      <vt:lpstr>Calibri</vt:lpstr>
      <vt:lpstr>Calibri Light</vt:lpstr>
      <vt:lpstr>Liberation Sans</vt:lpstr>
      <vt:lpstr>Liberation Serif</vt:lpstr>
      <vt:lpstr>Mangal</vt:lpstr>
      <vt:lpstr>Rétrospective</vt:lpstr>
      <vt:lpstr>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Administrateur 1</dc:creator>
  <cp:lastModifiedBy>Administrateur 1</cp:lastModifiedBy>
  <cp:revision>13</cp:revision>
  <dcterms:created xsi:type="dcterms:W3CDTF">2016-05-20T18:12:23Z</dcterms:created>
  <dcterms:modified xsi:type="dcterms:W3CDTF">2016-05-20T20:26:31Z</dcterms:modified>
</cp:coreProperties>
</file>