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2D85E-EBF0-4DB3-B6FA-769D1AC01C13}" v="1" dt="2023-11-26T18:52:19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yton.tatiana@orange.fr" userId="b115ae9705d93ee3" providerId="LiveId" clId="{61A2D85E-EBF0-4DB3-B6FA-769D1AC01C13}"/>
    <pc:docChg chg="modSld">
      <pc:chgData name="drayton.tatiana@orange.fr" userId="b115ae9705d93ee3" providerId="LiveId" clId="{61A2D85E-EBF0-4DB3-B6FA-769D1AC01C13}" dt="2023-11-26T18:54:17.765" v="14" actId="255"/>
      <pc:docMkLst>
        <pc:docMk/>
      </pc:docMkLst>
      <pc:sldChg chg="modSp mod">
        <pc:chgData name="drayton.tatiana@orange.fr" userId="b115ae9705d93ee3" providerId="LiveId" clId="{61A2D85E-EBF0-4DB3-B6FA-769D1AC01C13}" dt="2023-11-26T18:52:09.829" v="0" actId="20577"/>
        <pc:sldMkLst>
          <pc:docMk/>
          <pc:sldMk cId="2100523494" sldId="256"/>
        </pc:sldMkLst>
        <pc:spChg chg="mod">
          <ac:chgData name="drayton.tatiana@orange.fr" userId="b115ae9705d93ee3" providerId="LiveId" clId="{61A2D85E-EBF0-4DB3-B6FA-769D1AC01C13}" dt="2023-11-26T18:52:09.829" v="0" actId="20577"/>
          <ac:spMkLst>
            <pc:docMk/>
            <pc:sldMk cId="2100523494" sldId="256"/>
            <ac:spMk id="2" creationId="{4AD19160-C519-EEA8-47A1-7EF2F1B10CF0}"/>
          </ac:spMkLst>
        </pc:spChg>
      </pc:sldChg>
      <pc:sldChg chg="modSp mod">
        <pc:chgData name="drayton.tatiana@orange.fr" userId="b115ae9705d93ee3" providerId="LiveId" clId="{61A2D85E-EBF0-4DB3-B6FA-769D1AC01C13}" dt="2023-11-26T18:54:17.765" v="14" actId="255"/>
        <pc:sldMkLst>
          <pc:docMk/>
          <pc:sldMk cId="309651272" sldId="258"/>
        </pc:sldMkLst>
        <pc:spChg chg="mod">
          <ac:chgData name="drayton.tatiana@orange.fr" userId="b115ae9705d93ee3" providerId="LiveId" clId="{61A2D85E-EBF0-4DB3-B6FA-769D1AC01C13}" dt="2023-11-26T18:54:17.765" v="14" actId="255"/>
          <ac:spMkLst>
            <pc:docMk/>
            <pc:sldMk cId="309651272" sldId="258"/>
            <ac:spMk id="2" creationId="{81B35A16-F8C8-5127-27B0-F414124A9E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704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34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570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743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620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702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pPr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8321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pPr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26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pPr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328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526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pPr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08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293296F-4C3A-4530-98F5-F83646ACE9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14D2BD-3C47-433D-81FE-DC6C39595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=""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=""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017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293296F-4C3A-4530-98F5-F83646ACE9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35">
            <a:extLst>
              <a:ext uri="{FF2B5EF4-FFF2-40B4-BE49-F238E27FC236}">
                <a16:creationId xmlns="" xmlns:a16="http://schemas.microsoft.com/office/drawing/2014/main" id="{3914D2BD-3C47-433D-81FE-DC6C39595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3DD55E4-EA4F-4874-8B5B-6E0EAF4BBF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32950BAF-7673-4138-AEA2-DE7D368CC3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6BE3E2B5-EA1C-415A-941A-843C7EA148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087FA3A6-E398-4576-B6B8-3328028D84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Graphic 33">
              <a:extLst>
                <a:ext uri="{FF2B5EF4-FFF2-40B4-BE49-F238E27FC236}">
                  <a16:creationId xmlns="" xmlns:a16="http://schemas.microsoft.com/office/drawing/2014/main" id="{EFB597D7-65E0-476A-B9EB-3AA6ED338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Graphic 33">
              <a:extLst>
                <a:ext uri="{FF2B5EF4-FFF2-40B4-BE49-F238E27FC236}">
                  <a16:creationId xmlns="" xmlns:a16="http://schemas.microsoft.com/office/drawing/2014/main" id="{11AA060A-BE0E-4687-8F9E-0E2955D979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D6A5485D-4AF6-47BA-8BB1-44D0639B9F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9" name="Espace réservé du contenu 28" descr="Une image contenant peinture, arme, croquis, Jeu PC&#10;&#10;Description générée automatiquement">
            <a:extLst>
              <a:ext uri="{FF2B5EF4-FFF2-40B4-BE49-F238E27FC236}">
                <a16:creationId xmlns="" xmlns:a16="http://schemas.microsoft.com/office/drawing/2014/main" id="{0E145B75-86F3-BCFD-0164-D3691BF56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9B141D4-C8D6-48AA-95E4-9D7277D2A9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47811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D19160-C519-EEA8-47A1-7EF2F1B1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219076"/>
            <a:ext cx="8995402" cy="1219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 dirty="0">
                <a:solidFill>
                  <a:srgbClr val="FFFFFF"/>
                </a:solidFill>
              </a:rPr>
              <a:t>LE MARRONNAGE : LES NÈGRES MARRONS</a:t>
            </a:r>
            <a:br>
              <a:rPr lang="en-US" sz="3300" dirty="0">
                <a:solidFill>
                  <a:srgbClr val="FFFFFF"/>
                </a:solidFill>
              </a:rPr>
            </a:br>
            <a:endParaRPr lang="en-US" sz="3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52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293296F-4C3A-4530-98F5-F83646ACE9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914D2BD-3C47-433D-81FE-DC6C39595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D3DD55E4-EA4F-4874-8B5B-6E0EAF4BBF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2950BAF-7673-4138-AEA2-DE7D368CC3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6BE3E2B5-EA1C-415A-941A-843C7EA148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087FA3A6-E398-4576-B6B8-3328028D84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="" xmlns:a16="http://schemas.microsoft.com/office/drawing/2014/main" id="{EFB597D7-65E0-476A-B9EB-3AA6ED338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="" xmlns:a16="http://schemas.microsoft.com/office/drawing/2014/main" id="{11AA060A-BE0E-4687-8F9E-0E2955D979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AE6FDE22-1F54-452D-A9BA-1BE9FDB534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3"/>
            <a:ext cx="12192001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06127CE-6F15-49AE-9751-398F3AC671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E98D1A3A-DE0F-47E0-8529-99796D31A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7246"/>
            <a:ext cx="3988697" cy="24617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u="sng" dirty="0"/>
              <a:t>DÉFINITION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9E4B1FB3-81BE-D997-BE50-FE32605C2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33725"/>
            <a:ext cx="3988697" cy="31238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LE MARRONNAGE :Terme qui </a:t>
            </a:r>
            <a:r>
              <a:rPr lang="en-US" dirty="0" err="1"/>
              <a:t>désigne</a:t>
            </a:r>
            <a:r>
              <a:rPr lang="en-US" dirty="0"/>
              <a:t> la </a:t>
            </a:r>
            <a:r>
              <a:rPr lang="en-US" dirty="0" err="1"/>
              <a:t>fuite</a:t>
            </a:r>
            <a:r>
              <a:rPr lang="en-US" dirty="0"/>
              <a:t> d’un </a:t>
            </a:r>
            <a:r>
              <a:rPr lang="en-US" b="1" dirty="0" err="1"/>
              <a:t>esclave</a:t>
            </a:r>
            <a:r>
              <a:rPr lang="en-US" b="1" dirty="0"/>
              <a:t> </a:t>
            </a:r>
            <a:r>
              <a:rPr lang="en-US" dirty="0"/>
              <a:t>hors de la </a:t>
            </a:r>
            <a:r>
              <a:rPr lang="en-US" dirty="0" err="1"/>
              <a:t>propriété</a:t>
            </a:r>
            <a:r>
              <a:rPr lang="en-US" dirty="0"/>
              <a:t> de son maître ( de la plantation).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 err="1"/>
              <a:t>Cela</a:t>
            </a:r>
            <a:r>
              <a:rPr lang="en-US" dirty="0"/>
              <a:t> se </a:t>
            </a:r>
            <a:r>
              <a:rPr lang="en-US" dirty="0" err="1"/>
              <a:t>passait</a:t>
            </a:r>
            <a:r>
              <a:rPr lang="en-US" dirty="0"/>
              <a:t> </a:t>
            </a:r>
            <a:r>
              <a:rPr lang="en-US" dirty="0" err="1"/>
              <a:t>durant</a:t>
            </a:r>
            <a:r>
              <a:rPr lang="en-US" dirty="0"/>
              <a:t> </a:t>
            </a:r>
            <a:r>
              <a:rPr lang="en-US" dirty="0" err="1"/>
              <a:t>l’</a:t>
            </a:r>
            <a:r>
              <a:rPr lang="en-US" b="1" dirty="0" err="1"/>
              <a:t>Esclavage</a:t>
            </a:r>
            <a:r>
              <a:rPr lang="en-US" dirty="0"/>
              <a:t> qui a </a:t>
            </a:r>
            <a:r>
              <a:rPr lang="en-US" dirty="0" err="1"/>
              <a:t>duré</a:t>
            </a:r>
            <a:r>
              <a:rPr lang="en-US" dirty="0"/>
              <a:t> 400 ans.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AF569553-A9EF-4DFD-8655-83E8E371E1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171535" y="-6437"/>
            <a:ext cx="6400800" cy="6864437"/>
            <a:chOff x="5171535" y="-6437"/>
            <a:chExt cx="6400800" cy="686443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9FDC8AF8-AB6B-4BE2-8799-036A8114C9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V="1">
              <a:off x="8340813" y="5761025"/>
              <a:ext cx="0" cy="49653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426BDDD1-4083-41D2-A307-A7F69764CE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V="1">
              <a:off x="8340813" y="567246"/>
              <a:ext cx="0" cy="457515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C06FADF5-AAF7-4ECF-B74A-CEFB738435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7186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62DAA673-322E-4BDB-9223-AA485CED2F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D77ADDAC-AD53-487B-8DD5-601627C575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2E7153BA-1FC2-438B-BFF2-E6B45A21E6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305108FC-DD16-4E32-24E8-747BAAF69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14" r="2952"/>
          <a:stretch/>
        </p:blipFill>
        <p:spPr>
          <a:xfrm>
            <a:off x="5605498" y="1031197"/>
            <a:ext cx="5524752" cy="4734904"/>
          </a:xfrm>
          <a:custGeom>
            <a:avLst/>
            <a:gdLst/>
            <a:ahLst/>
            <a:cxnLst/>
            <a:rect l="l" t="t" r="r" b="b"/>
            <a:pathLst>
              <a:path w="5524752" h="4734904">
                <a:moveTo>
                  <a:pt x="2762375" y="0"/>
                </a:moveTo>
                <a:cubicBezTo>
                  <a:pt x="4287995" y="0"/>
                  <a:pt x="5524752" y="1236757"/>
                  <a:pt x="5524752" y="2762375"/>
                </a:cubicBezTo>
                <a:lnTo>
                  <a:pt x="5524752" y="3745069"/>
                </a:lnTo>
                <a:lnTo>
                  <a:pt x="5524752" y="4734904"/>
                </a:lnTo>
                <a:lnTo>
                  <a:pt x="0" y="4734904"/>
                </a:lnTo>
                <a:lnTo>
                  <a:pt x="0" y="2762375"/>
                </a:lnTo>
                <a:cubicBezTo>
                  <a:pt x="0" y="1236757"/>
                  <a:pt x="1236757" y="0"/>
                  <a:pt x="2762375" y="0"/>
                </a:cubicBezTo>
                <a:close/>
              </a:path>
            </a:pathLst>
          </a:custGeom>
          <a:ln w="12700">
            <a:solidFill>
              <a:schemeClr val="accent4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9344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1B35A16-F8C8-5127-27B0-F414124A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b="1" u="sng" dirty="0"/>
              <a:t>L’ESCLAVAGE</a:t>
            </a:r>
            <a:r>
              <a:rPr lang="fr-FR" dirty="0"/>
              <a:t> : </a:t>
            </a:r>
            <a:r>
              <a:rPr lang="fr-FR" sz="3600" dirty="0"/>
              <a:t>C’est lorsque l’on retire une personne de chez elle par la violence et qu’on la prive de sa dignité , son humanité et de sa liberté</a:t>
            </a:r>
            <a:r>
              <a:rPr lang="fr-FR" dirty="0"/>
              <a:t>.</a:t>
            </a:r>
            <a:endParaRPr lang="x-none" dirty="0"/>
          </a:p>
        </p:txBody>
      </p:sp>
      <p:pic>
        <p:nvPicPr>
          <p:cNvPr id="5" name="Espace réservé du contenu 4" descr="Une image contenant plein air, personne, habits, groupe&#10;&#10;Description générée automatiquement">
            <a:extLst>
              <a:ext uri="{FF2B5EF4-FFF2-40B4-BE49-F238E27FC236}">
                <a16:creationId xmlns="" xmlns:a16="http://schemas.microsoft.com/office/drawing/2014/main" id="{A17D3FFE-9E9D-C7EE-25A6-E6DF0CD66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94" y="2189163"/>
            <a:ext cx="5490412" cy="3822700"/>
          </a:xfrm>
        </p:spPr>
      </p:pic>
    </p:spTree>
    <p:extLst>
      <p:ext uri="{BB962C8B-B14F-4D97-AF65-F5344CB8AC3E}">
        <p14:creationId xmlns="" xmlns:p14="http://schemas.microsoft.com/office/powerpoint/2010/main" val="30965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293296F-4C3A-4530-98F5-F83646ACE9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914D2BD-3C47-433D-81FE-DC6C39595F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D3DD55E4-EA4F-4874-8B5B-6E0EAF4BBF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2950BAF-7673-4138-AEA2-DE7D368CC3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6BE3E2B5-EA1C-415A-941A-843C7EA148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087FA3A6-E398-4576-B6B8-3328028D84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="" xmlns:a16="http://schemas.microsoft.com/office/drawing/2014/main" id="{EFB597D7-65E0-476A-B9EB-3AA6ED338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="" xmlns:a16="http://schemas.microsoft.com/office/drawing/2014/main" id="{11AA060A-BE0E-4687-8F9E-0E2955D979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E2748806-3AF5-4078-830A-C1F26BF1B2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Espace réservé du contenu 4" descr="Une image contenant peinture, art, dessin, personne&#10;&#10;Description générée automatiquement">
            <a:extLst>
              <a:ext uri="{FF2B5EF4-FFF2-40B4-BE49-F238E27FC236}">
                <a16:creationId xmlns="" xmlns:a16="http://schemas.microsoft.com/office/drawing/2014/main" id="{F2078881-24EE-BFCC-E30B-C0E1A5C9B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4FBEBF3-C941-4CB0-8AC2-3B50E1371B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152153" y="-1181847"/>
            <a:ext cx="6858000" cy="9221694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7D429F23-F5E2-F179-29F0-8069DE4E9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718" y="565846"/>
            <a:ext cx="5770281" cy="3617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200">
                <a:solidFill>
                  <a:srgbClr val="FFFFFF"/>
                </a:solidFill>
              </a:rPr>
              <a:t>Pourquoi les esclaves s’enfuyaient de leurs plantations?</a:t>
            </a:r>
          </a:p>
        </p:txBody>
      </p:sp>
    </p:spTree>
    <p:extLst>
      <p:ext uri="{BB962C8B-B14F-4D97-AF65-F5344CB8AC3E}">
        <p14:creationId xmlns="" xmlns:p14="http://schemas.microsoft.com/office/powerpoint/2010/main" val="380986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68FD7F-3790-28E1-F174-31FE14A8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Ils avaient des conditions de vie très </a:t>
            </a:r>
            <a:r>
              <a:rPr lang="fr-FR" sz="2800" dirty="0" smtClean="0"/>
              <a:t>difficiles, </a:t>
            </a:r>
            <a:r>
              <a:rPr lang="fr-FR" sz="2800" dirty="0"/>
              <a:t>ils étaient maltraités , battus et souvent laissés sans nourriture.</a:t>
            </a:r>
            <a:endParaRPr lang="x-none" sz="2800" dirty="0"/>
          </a:p>
        </p:txBody>
      </p:sp>
      <p:pic>
        <p:nvPicPr>
          <p:cNvPr id="6" name="Espace réservé du contenu 5" descr="Une image contenant habits, plein air, homme, vélo&#10;&#10;Description générée automatiquement">
            <a:extLst>
              <a:ext uri="{FF2B5EF4-FFF2-40B4-BE49-F238E27FC236}">
                <a16:creationId xmlns="" xmlns:a16="http://schemas.microsoft.com/office/drawing/2014/main" id="{36AE7A24-8356-14B5-F232-B28B45B60F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6522"/>
            <a:ext cx="5181600" cy="3539431"/>
          </a:xfrm>
        </p:spPr>
      </p:pic>
      <p:pic>
        <p:nvPicPr>
          <p:cNvPr id="7" name="Espace réservé du contenu 6">
            <a:extLst>
              <a:ext uri="{FF2B5EF4-FFF2-40B4-BE49-F238E27FC236}">
                <a16:creationId xmlns="" xmlns:a16="http://schemas.microsoft.com/office/drawing/2014/main" id="{7288294D-FBB0-B9C0-B3FF-016B8131A3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15099" y="2416522"/>
            <a:ext cx="4162425" cy="3539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4956877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AnalogousFromDarkSeedLeftStep">
      <a:dk1>
        <a:srgbClr val="000000"/>
      </a:dk1>
      <a:lt1>
        <a:srgbClr val="FFFFFF"/>
      </a:lt1>
      <a:dk2>
        <a:srgbClr val="3E2D23"/>
      </a:dk2>
      <a:lt2>
        <a:srgbClr val="E6E2E8"/>
      </a:lt2>
      <a:accent1>
        <a:srgbClr val="50B52B"/>
      </a:accent1>
      <a:accent2>
        <a:srgbClr val="82AF1E"/>
      </a:accent2>
      <a:accent3>
        <a:srgbClr val="B1A32A"/>
      </a:accent3>
      <a:accent4>
        <a:srgbClr val="C97323"/>
      </a:accent4>
      <a:accent5>
        <a:srgbClr val="DB3F35"/>
      </a:accent5>
      <a:accent6>
        <a:srgbClr val="C9235D"/>
      </a:accent6>
      <a:hlink>
        <a:srgbClr val="BF5D3F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97</Words>
  <Application>Microsoft Office PowerPoint</Application>
  <PresentationFormat>Personnalisé</PresentationFormat>
  <Paragraphs>7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ArchVTI</vt:lpstr>
      <vt:lpstr>LE MARRONNAGE : LES NÈGRES MARRONS </vt:lpstr>
      <vt:lpstr>DÉFINITION</vt:lpstr>
      <vt:lpstr>L’ESCLAVAGE : C’est lorsque l’on retire une personne de chez elle par la violence et qu’on la prive de sa dignité , son humanité et de sa liberté.</vt:lpstr>
      <vt:lpstr>Pourquoi les esclaves s’enfuyaient de leurs plantations?</vt:lpstr>
      <vt:lpstr>Ils avaient des conditions de vie très difficiles, ils étaient maltraités , battus et souvent laissés sans nourriture.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MARRONNAGE : LES NEGRES MARRONS</dc:title>
  <dc:creator>drayton.tatiana@orange.fr</dc:creator>
  <cp:lastModifiedBy>USER</cp:lastModifiedBy>
  <cp:revision>4</cp:revision>
  <dcterms:created xsi:type="dcterms:W3CDTF">2023-11-26T17:56:37Z</dcterms:created>
  <dcterms:modified xsi:type="dcterms:W3CDTF">2023-11-28T14:37:14Z</dcterms:modified>
</cp:coreProperties>
</file>